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a3bc1cf0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15a3bc1cf0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“Part of the CAFA project that looks impact of climate change on forage species (e.g. coastal pelagic species)”</a:t>
            </a:r>
            <a:endParaRPr/>
          </a:p>
        </p:txBody>
      </p:sp>
      <p:sp>
        <p:nvSpPr>
          <p:cNvPr id="59" name="Google Shape;59;g15a3bc1cf0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5f418f4b8e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5f418f4b8e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5f418f4b8e_0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15f418f4b8e_0_2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5f418f4b8e_0_2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181f017d39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2181f017d39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181f017d39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181f017d39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2181f017d39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181f017d39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5a3bc1cf02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5a3bc1cf02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5f418f4b8e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5f418f4b8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5f418f4b8e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5f418f4b8e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2c9b1528b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2c9b1528b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81f017d3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181f017d3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5f418f4b8e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15f418f4b8e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5f418f4b8e_0_1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7d631466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7d631466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d631466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7d631466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c9b1528b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2c9b1528b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Relationship Id="rId4" Type="http://schemas.openxmlformats.org/officeDocument/2006/relationships/image" Target="../media/image1.png"/><Relationship Id="rId5" Type="http://schemas.openxmlformats.org/officeDocument/2006/relationships/hyperlink" Target="mailto:fequezad@ucsc.ed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C6C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519900" y="324950"/>
            <a:ext cx="78351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Lato"/>
              <a:buNone/>
            </a:pPr>
            <a:r>
              <a:rPr b="1" lang="en" sz="254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Catch as catch can</a:t>
            </a:r>
            <a:r>
              <a:rPr lang="en" sz="254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 Markets, availability, and fishery closures drive distinct responses among the U.S. West Coast Coastal Pelagic Species fleet segments</a:t>
            </a:r>
            <a:endParaRPr sz="254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Lato"/>
              <a:buNone/>
            </a:pPr>
            <a:r>
              <a:t/>
            </a:r>
            <a:endParaRPr sz="254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Lato"/>
              <a:buNone/>
            </a:pPr>
            <a:r>
              <a:rPr i="1" lang="en" sz="154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Old title: Substitution between coastal pelagic species under shifting target species distributions and policy constraints</a:t>
            </a:r>
            <a:endParaRPr i="1" sz="154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https://communications.ucsc.edu/wp-content/uploads/2021/04/2021-Logo-Do-2.jpg"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5553" y="2765578"/>
            <a:ext cx="1864520" cy="6392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4"/>
          <p:cNvCxnSpPr/>
          <p:nvPr/>
        </p:nvCxnSpPr>
        <p:spPr>
          <a:xfrm>
            <a:off x="617252" y="2691936"/>
            <a:ext cx="8016000" cy="6900"/>
          </a:xfrm>
          <a:prstGeom prst="straightConnector1">
            <a:avLst/>
          </a:prstGeom>
          <a:noFill/>
          <a:ln cap="flat" cmpd="sng" w="50800">
            <a:solidFill>
              <a:srgbClr val="FDC7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" name="Google Shape;64;p14"/>
          <p:cNvSpPr/>
          <p:nvPr/>
        </p:nvSpPr>
        <p:spPr>
          <a:xfrm>
            <a:off x="519900" y="2819100"/>
            <a:ext cx="7835100" cy="21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Felipe J. Quezada</a:t>
            </a:r>
            <a:r>
              <a:rPr b="1" baseline="3000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1,2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i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Desiree Tommasi</a:t>
            </a:r>
            <a:r>
              <a:rPr baseline="3000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1,2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Stephen Stohs</a:t>
            </a:r>
            <a:r>
              <a:rPr b="1" baseline="3000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Tim Frawley</a:t>
            </a:r>
            <a:r>
              <a:rPr b="1" baseline="3000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1,2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Isaac Kaplan</a:t>
            </a:r>
            <a:r>
              <a:rPr b="1" baseline="3000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Barbara Muhling</a:t>
            </a:r>
            <a:r>
              <a:rPr b="1" baseline="3000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1,2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University of California Santa Cruz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NOAA Southwest Fisheries Science Center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NOAA Northwest Fisheries Science Center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ECCWO-5 – Session 16</a:t>
            </a:r>
            <a:endParaRPr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Lisbon, Portugal – April 21st, 2023</a:t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https://cpo.noaa.gov/portals/0/Images/COCA/CAFA.png" id="65" name="Google Shape;6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9880" y="3404845"/>
            <a:ext cx="1930142" cy="63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775" y="710963"/>
            <a:ext cx="6134100" cy="29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0" y="1"/>
            <a:ext cx="9144000" cy="692700"/>
          </a:xfrm>
          <a:prstGeom prst="rect">
            <a:avLst/>
          </a:prstGeom>
          <a:solidFill>
            <a:srgbClr val="003C6C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40"/>
              <a:buFont typeface="Lato"/>
              <a:buNone/>
            </a:pPr>
            <a:r>
              <a:rPr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Results – The </a:t>
            </a:r>
            <a:r>
              <a:rPr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effect of the Pacific sardine closure</a:t>
            </a:r>
            <a:endParaRPr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ato"/>
              <a:buNone/>
            </a:pPr>
            <a:r>
              <a:rPr lang="en" sz="159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(Preliminary results submitted for publication)</a:t>
            </a:r>
            <a:endParaRPr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142800" y="3532000"/>
            <a:ext cx="8875200" cy="1477500"/>
          </a:xfrm>
          <a:prstGeom prst="rect">
            <a:avLst/>
          </a:prstGeom>
          <a:solidFill>
            <a:srgbClr val="FDC7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Negative and significant effect 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Squid landings for the “Southern CSS industrial squid-specialists” fleet segment at Santa Barbara and LA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Anchovy landings for the “Southern CCS forage fish diverse” fleet segment at San Diego and Monterey.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Significant and positive effect of the closure on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Squid landings for the “Southern CCS small-scale squid specialist” fleet segment at Los Angeles,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Anchovy landings for the “PNW sardine specialists” fleet segment at Columbia River in Washington.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1528600" y="1686650"/>
            <a:ext cx="2928600" cy="271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4667575" y="1043000"/>
            <a:ext cx="2766000" cy="271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/>
          <p:nvPr/>
        </p:nvSpPr>
        <p:spPr>
          <a:xfrm>
            <a:off x="4667575" y="1664800"/>
            <a:ext cx="2766000" cy="271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4667575" y="2961950"/>
            <a:ext cx="2766000" cy="2715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/>
          <p:nvPr/>
        </p:nvSpPr>
        <p:spPr>
          <a:xfrm>
            <a:off x="1528600" y="2282275"/>
            <a:ext cx="2928600" cy="271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/>
          <p:nvPr/>
        </p:nvSpPr>
        <p:spPr>
          <a:xfrm>
            <a:off x="1528600" y="2952100"/>
            <a:ext cx="2928600" cy="2715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/>
        </p:nvSpPr>
        <p:spPr>
          <a:xfrm>
            <a:off x="0" y="1"/>
            <a:ext cx="9144000" cy="692700"/>
          </a:xfrm>
          <a:prstGeom prst="rect">
            <a:avLst/>
          </a:prstGeom>
          <a:solidFill>
            <a:srgbClr val="003C6C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ato"/>
              <a:buNone/>
            </a:pPr>
            <a:r>
              <a:rPr lang="en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Conclusions</a:t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-125" y="692700"/>
            <a:ext cx="91440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Vessel heterogeneity and landing port are important in explaining vessel responses to species availability and other drivers.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Effects differ by species, suggesting that the decision process influencing CPS targeting reflects factors that vary over economic markets and ecological characteristics.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However, some major generalizations are evident: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Importance of sardine availability in determining sardine landings per vessel.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quid landings per vessel are driven mainly by market conditions and do not respond to changes in squid’s SDM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Omitted variable bias? S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quid SDM being an imperfect index of availability?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 contrast, l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andings per vessel of anchovy not correlated with SDM or market conditions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Driven instead by conditions observed for Pacific sardine </a:t>
            </a:r>
            <a:r>
              <a:rPr i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i="1" lang="en" sz="1600">
                <a:solidFill>
                  <a:schemeClr val="dk1"/>
                </a:solidFill>
                <a:highlight>
                  <a:srgbClr val="FDC700"/>
                </a:highlight>
                <a:latin typeface="Lato"/>
                <a:ea typeface="Lato"/>
                <a:cs typeface="Lato"/>
                <a:sym typeface="Lato"/>
              </a:rPr>
              <a:t>not presented…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/>
        </p:nvSpPr>
        <p:spPr>
          <a:xfrm>
            <a:off x="0" y="1"/>
            <a:ext cx="9144000" cy="692700"/>
          </a:xfrm>
          <a:prstGeom prst="rect">
            <a:avLst/>
          </a:prstGeom>
          <a:solidFill>
            <a:srgbClr val="003C6C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ato"/>
              <a:buNone/>
            </a:pPr>
            <a:r>
              <a:rPr lang="en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Conclusions</a:t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5"/>
          <p:cNvSpPr txBox="1"/>
          <p:nvPr/>
        </p:nvSpPr>
        <p:spPr>
          <a:xfrm>
            <a:off x="0" y="896950"/>
            <a:ext cx="91440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strong relationship found for sardine between availability and per-vessel landings cannot be generalized to squid and anchovy.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Other factors, such as the availability of other target species, regulations and market conditions, need to be considered to understand ex-vessel landings.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Our analysis of the response of different fleet segments in the CPS fleet to the </a:t>
            </a:r>
            <a:r>
              <a:rPr lang="en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2015 sardine fishery closure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provides insights on the impact of a dramatic shift in availability on different fleet segments and their potential vulnerability to future changes in fishing opportunities.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/>
        </p:nvSpPr>
        <p:spPr>
          <a:xfrm>
            <a:off x="0" y="1"/>
            <a:ext cx="9144000" cy="692700"/>
          </a:xfrm>
          <a:prstGeom prst="rect">
            <a:avLst/>
          </a:prstGeom>
          <a:solidFill>
            <a:srgbClr val="003C6C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ato"/>
              <a:buNone/>
            </a:pPr>
            <a:r>
              <a:rPr lang="en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Conclusions</a:t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0" y="896950"/>
            <a:ext cx="9144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 universal truth can be applied across fisheries.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Some generalizations as well as some heterogeneous drivers of landings for most high-volume CPS fleet segments and ports.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However, for certain fleet segments and ports, particularly for mid- and low-volume CPS fleets, motivations and drivers of landings are less clear.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C6C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ctrTitle"/>
          </p:nvPr>
        </p:nvSpPr>
        <p:spPr>
          <a:xfrm>
            <a:off x="455461" y="997917"/>
            <a:ext cx="80304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"/>
              <a:buNone/>
            </a:pPr>
            <a:r>
              <a:rPr lang="en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Thanks for your attention!</a:t>
            </a:r>
            <a:endParaRPr/>
          </a:p>
        </p:txBody>
      </p:sp>
      <p:pic>
        <p:nvPicPr>
          <p:cNvPr descr="https://communications.ucsc.edu/wp-content/uploads/2021/04/2021-Logo-Do-2.jpg" id="195" name="Google Shape;19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593" y="2099082"/>
            <a:ext cx="1864520" cy="6392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7"/>
          <p:cNvCxnSpPr/>
          <p:nvPr/>
        </p:nvCxnSpPr>
        <p:spPr>
          <a:xfrm flipH="1" rot="10800000">
            <a:off x="673609" y="1771110"/>
            <a:ext cx="7764600" cy="18000"/>
          </a:xfrm>
          <a:prstGeom prst="straightConnector1">
            <a:avLst/>
          </a:prstGeom>
          <a:noFill/>
          <a:ln cap="flat" cmpd="sng" w="50800">
            <a:solidFill>
              <a:srgbClr val="FDC7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https://cpo.noaa.gov/portals/0/Images/COCA/CAFA.png" id="197" name="Google Shape;19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9659" y="2099075"/>
            <a:ext cx="1930142" cy="63926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/>
        </p:nvSpPr>
        <p:spPr>
          <a:xfrm>
            <a:off x="3332750" y="3612700"/>
            <a:ext cx="227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Contact information: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fequezad@ucsc.edu</a:t>
            </a:r>
            <a:endParaRPr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felipequezada.com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413750" y="25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145775" y="1020375"/>
            <a:ext cx="5243400" cy="3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37425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Lato"/>
              <a:buChar char="●"/>
            </a:pPr>
            <a:r>
              <a:rPr lang="en" sz="2016">
                <a:latin typeface="Lato"/>
                <a:ea typeface="Lato"/>
                <a:cs typeface="Lato"/>
                <a:sym typeface="Lato"/>
              </a:rPr>
              <a:t>Species availability will be affected by climate change</a:t>
            </a:r>
            <a:endParaRPr sz="2016">
              <a:latin typeface="Lato"/>
              <a:ea typeface="Lato"/>
              <a:cs typeface="Lato"/>
              <a:sym typeface="Lato"/>
            </a:endParaRPr>
          </a:p>
          <a:p>
            <a:pPr indent="-327505" lvl="1" marL="9144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Lato"/>
              <a:buChar char="○"/>
            </a:pPr>
            <a:r>
              <a:rPr lang="en" sz="1832">
                <a:latin typeface="Lato"/>
                <a:ea typeface="Lato"/>
                <a:cs typeface="Lato"/>
                <a:sym typeface="Lato"/>
              </a:rPr>
              <a:t>Changes on fishing ground and fish availability.</a:t>
            </a:r>
            <a:endParaRPr sz="1832">
              <a:latin typeface="Lato"/>
              <a:ea typeface="Lato"/>
              <a:cs typeface="Lato"/>
              <a:sym typeface="Lato"/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ct val="90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How will changes in species distribution and regulations affect 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landings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 in the U.S. Coastal Pelagic Species (CPS) fishery?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Landings models for squid, anchovy and sardine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25755" lvl="1" marL="9144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All forage species for the U.S. West Coast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25755" lvl="1" marL="9144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Interrelated through species availability and regulations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20357" lvl="1" marL="9144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Lato"/>
              <a:buChar char="○"/>
            </a:pPr>
            <a:r>
              <a:rPr lang="en" sz="17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Daily vessel-level landings data by port over the period from 2000 to 2020.</a:t>
            </a:r>
            <a:endParaRPr sz="17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4960" lvl="2" marL="137160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ct val="100000"/>
              <a:buFont typeface="Lato"/>
              <a:buChar char="■"/>
            </a:pPr>
            <a:r>
              <a:rPr lang="en" sz="16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Include revenue, price at port, vessel length, species caught, trip ID.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0" y="1"/>
            <a:ext cx="9144000" cy="692700"/>
          </a:xfrm>
          <a:prstGeom prst="rect">
            <a:avLst/>
          </a:prstGeom>
          <a:solidFill>
            <a:srgbClr val="003C6C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ato"/>
              <a:buNone/>
            </a:pPr>
            <a:r>
              <a:rPr lang="en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sz="60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525" y="940875"/>
            <a:ext cx="1747002" cy="17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8275" y="2785213"/>
            <a:ext cx="2059272" cy="5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6825" y="3967125"/>
            <a:ext cx="2220425" cy="6335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7100" y="3353975"/>
            <a:ext cx="191607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413750" y="25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0" y="750950"/>
            <a:ext cx="8999400" cy="32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Monthly averages by port area and vessel.</a:t>
            </a:r>
            <a:endParaRPr sz="15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Empirical model:</a:t>
            </a:r>
            <a:endParaRPr sz="15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○"/>
            </a:pPr>
            <a:r>
              <a:rPr lang="en" sz="15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Log of landings as outcome variable (left hand </a:t>
            </a:r>
            <a:r>
              <a:rPr lang="en" sz="15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side</a:t>
            </a:r>
            <a:r>
              <a:rPr lang="en" sz="15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)</a:t>
            </a:r>
            <a:endParaRPr sz="15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○"/>
            </a:pPr>
            <a:r>
              <a:rPr lang="en" sz="15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Explanatory variables:</a:t>
            </a:r>
            <a:endParaRPr sz="15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2385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■"/>
            </a:pPr>
            <a:r>
              <a:rPr lang="en" sz="15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Own </a:t>
            </a:r>
            <a:r>
              <a:rPr b="1" lang="en" sz="15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SDM </a:t>
            </a:r>
            <a:r>
              <a:rPr lang="en" sz="15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output</a:t>
            </a:r>
            <a:endParaRPr sz="15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2385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■"/>
            </a:pPr>
            <a:r>
              <a:rPr lang="en" sz="15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Other species SDM x Own SDM</a:t>
            </a:r>
            <a:endParaRPr sz="15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2385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■"/>
            </a:pPr>
            <a:r>
              <a:rPr lang="en" sz="15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Species price </a:t>
            </a:r>
            <a:endParaRPr sz="15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2385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■"/>
            </a:pPr>
            <a:r>
              <a:rPr lang="en" sz="15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Vessel length</a:t>
            </a:r>
            <a:endParaRPr sz="15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○"/>
            </a:pPr>
            <a:r>
              <a:rPr lang="en" sz="15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All coefficients varies by </a:t>
            </a:r>
            <a:r>
              <a:rPr b="1" lang="en" sz="15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cluster</a:t>
            </a:r>
            <a:r>
              <a:rPr lang="en" sz="15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/ports → allow for fleet h</a:t>
            </a:r>
            <a:r>
              <a:rPr lang="en" sz="15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eterogeneous response to inputs</a:t>
            </a:r>
            <a:r>
              <a:rPr lang="en" sz="15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endParaRPr sz="24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0" y="1"/>
            <a:ext cx="9144000" cy="692700"/>
          </a:xfrm>
          <a:prstGeom prst="rect">
            <a:avLst/>
          </a:prstGeom>
          <a:solidFill>
            <a:srgbClr val="003C6C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ato"/>
              <a:buNone/>
            </a:pPr>
            <a:r>
              <a:rPr lang="en" sz="3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Methodology</a:t>
            </a:r>
            <a:endParaRPr sz="300"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61837" l="0" r="0" t="0"/>
          <a:stretch/>
        </p:blipFill>
        <p:spPr>
          <a:xfrm>
            <a:off x="751800" y="4016442"/>
            <a:ext cx="7022651" cy="9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7997251" y="4245775"/>
            <a:ext cx="78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cluster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</a:t>
            </a: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port-area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t: month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i: vessel</a:t>
            </a:r>
            <a:endParaRPr i="1"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0" y="1"/>
            <a:ext cx="9144000" cy="692700"/>
          </a:xfrm>
          <a:prstGeom prst="rect">
            <a:avLst/>
          </a:prstGeom>
          <a:solidFill>
            <a:srgbClr val="003C6C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ato"/>
              <a:buNone/>
            </a:pPr>
            <a:r>
              <a:rPr lang="en" sz="3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Methodology</a:t>
            </a:r>
            <a:endParaRPr sz="300"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12617" l="0" r="5953" t="11961"/>
          <a:stretch/>
        </p:blipFill>
        <p:spPr>
          <a:xfrm>
            <a:off x="361900" y="1155726"/>
            <a:ext cx="8220075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/>
        </p:nvSpPr>
        <p:spPr>
          <a:xfrm>
            <a:off x="0" y="1"/>
            <a:ext cx="9144000" cy="692700"/>
          </a:xfrm>
          <a:prstGeom prst="rect">
            <a:avLst/>
          </a:prstGeom>
          <a:solidFill>
            <a:srgbClr val="003C6C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ato"/>
              <a:buNone/>
            </a:pPr>
            <a:r>
              <a:rPr lang="en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leet segments</a:t>
            </a:r>
            <a:endParaRPr sz="600"/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0" l="0" r="72667" t="0"/>
          <a:stretch/>
        </p:blipFill>
        <p:spPr>
          <a:xfrm>
            <a:off x="292366" y="903500"/>
            <a:ext cx="1596225" cy="41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0" l="49549" r="22226" t="0"/>
          <a:stretch/>
        </p:blipFill>
        <p:spPr>
          <a:xfrm>
            <a:off x="1888600" y="903500"/>
            <a:ext cx="1648301" cy="41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0675" y="1504275"/>
            <a:ext cx="5101325" cy="29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/>
        </p:nvSpPr>
        <p:spPr>
          <a:xfrm>
            <a:off x="0" y="1"/>
            <a:ext cx="9144000" cy="692700"/>
          </a:xfrm>
          <a:prstGeom prst="rect">
            <a:avLst/>
          </a:prstGeom>
          <a:solidFill>
            <a:srgbClr val="003C6C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ato"/>
              <a:buNone/>
            </a:pPr>
            <a:r>
              <a:rPr lang="en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Landings model: SDMs link to </a:t>
            </a:r>
            <a:r>
              <a:rPr lang="en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Landings</a:t>
            </a:r>
            <a:endParaRPr sz="600"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9"/>
          <p:cNvSpPr txBox="1"/>
          <p:nvPr/>
        </p:nvSpPr>
        <p:spPr>
          <a:xfrm>
            <a:off x="7005950" y="792063"/>
            <a:ext cx="16311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Figure from </a:t>
            </a:r>
            <a:r>
              <a:rPr lang="en" sz="9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Smith et al. 2020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0" l="0" r="32655" t="0"/>
          <a:stretch/>
        </p:blipFill>
        <p:spPr>
          <a:xfrm>
            <a:off x="3133825" y="860900"/>
            <a:ext cx="1774398" cy="342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9040" y="984676"/>
            <a:ext cx="2968022" cy="326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825" y="751975"/>
            <a:ext cx="1337892" cy="363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1407300" y="860900"/>
            <a:ext cx="9657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Figure from 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Smith et al. 2020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2" name="Google Shape;112;p19"/>
          <p:cNvCxnSpPr/>
          <p:nvPr/>
        </p:nvCxnSpPr>
        <p:spPr>
          <a:xfrm>
            <a:off x="1888575" y="2718400"/>
            <a:ext cx="103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9"/>
          <p:cNvCxnSpPr>
            <a:stCxn id="108" idx="3"/>
          </p:cNvCxnSpPr>
          <p:nvPr/>
        </p:nvCxnSpPr>
        <p:spPr>
          <a:xfrm>
            <a:off x="4908223" y="2571750"/>
            <a:ext cx="63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9"/>
          <p:cNvSpPr txBox="1"/>
          <p:nvPr/>
        </p:nvSpPr>
        <p:spPr>
          <a:xfrm>
            <a:off x="1445075" y="3616675"/>
            <a:ext cx="1001400" cy="738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Inputs: 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-114300" lvl="0" marL="228600" rtl="0" algn="l">
              <a:spcBef>
                <a:spcPts val="0"/>
              </a:spcBef>
              <a:spcAft>
                <a:spcPts val="0"/>
              </a:spcAft>
              <a:buSzPts val="900"/>
              <a:buFont typeface="Lato"/>
              <a:buChar char="➔"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Chlorophyll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-114300" lvl="0" marL="228600" rtl="0" algn="l">
              <a:spcBef>
                <a:spcPts val="0"/>
              </a:spcBef>
              <a:spcAft>
                <a:spcPts val="0"/>
              </a:spcAft>
              <a:buSzPts val="900"/>
              <a:buFont typeface="Lato"/>
              <a:buChar char="➔"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SST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-114300" lvl="0" marL="228600" rtl="0" algn="l">
              <a:spcBef>
                <a:spcPts val="0"/>
              </a:spcBef>
              <a:spcAft>
                <a:spcPts val="0"/>
              </a:spcAft>
              <a:buSzPts val="900"/>
              <a:buFont typeface="Lato"/>
              <a:buChar char="➔"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SSB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3483850" y="4385200"/>
            <a:ext cx="137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Fig.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Convex hull fishing grounds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6633675" y="4282600"/>
            <a:ext cx="137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Fig.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Port radius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495925" y="4444475"/>
            <a:ext cx="170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Fig.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Species Distribution Model outputs.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Daily probability of presence by lat/long (0.1 degree of resolution) from 1998 to 2019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50" y="692692"/>
            <a:ext cx="8779499" cy="325165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0" y="1"/>
            <a:ext cx="9144000" cy="692700"/>
          </a:xfrm>
          <a:prstGeom prst="rect">
            <a:avLst/>
          </a:prstGeom>
          <a:solidFill>
            <a:srgbClr val="003C6C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ato"/>
              <a:buNone/>
            </a:pPr>
            <a:r>
              <a:rPr lang="en" sz="299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Results – </a:t>
            </a:r>
            <a:r>
              <a:rPr lang="en" sz="299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Price effects</a:t>
            </a:r>
            <a:endParaRPr sz="299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ato"/>
              <a:buNone/>
            </a:pPr>
            <a:r>
              <a:rPr lang="en" sz="159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(P</a:t>
            </a:r>
            <a:r>
              <a:rPr lang="en" sz="159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reliminary results submitted for publication)</a:t>
            </a:r>
            <a:endParaRPr sz="100">
              <a:solidFill>
                <a:srgbClr val="FF0000"/>
              </a:solidFill>
            </a:endParaRPr>
          </a:p>
        </p:txBody>
      </p:sp>
      <p:sp>
        <p:nvSpPr>
          <p:cNvPr id="124" name="Google Shape;124;p20"/>
          <p:cNvSpPr txBox="1"/>
          <p:nvPr/>
        </p:nvSpPr>
        <p:spPr>
          <a:xfrm rot="-705">
            <a:off x="182250" y="3787475"/>
            <a:ext cx="8779500" cy="1262100"/>
          </a:xfrm>
          <a:prstGeom prst="rect">
            <a:avLst/>
          </a:prstGeom>
          <a:solidFill>
            <a:srgbClr val="FDC7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larger number of fleet segments/port areas for squid landings are price-sensitive than for sardine and anchovy.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Forage fish diverse is affected negatively by prices at Monterey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lphaL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Maybe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omitted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variable bias? Correlation with more valuable species in Monterey, shifting to those species when there is a general increase in prices.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388800" y="957075"/>
            <a:ext cx="2773500" cy="2184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3310400" y="1746175"/>
            <a:ext cx="2773500" cy="2715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3310400" y="957063"/>
            <a:ext cx="2773500" cy="271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6319350" y="1746150"/>
            <a:ext cx="2510400" cy="271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6319350" y="2459850"/>
            <a:ext cx="2510400" cy="2715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75" y="1048175"/>
            <a:ext cx="83439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0" y="1"/>
            <a:ext cx="9144000" cy="692700"/>
          </a:xfrm>
          <a:prstGeom prst="rect">
            <a:avLst/>
          </a:prstGeom>
          <a:solidFill>
            <a:srgbClr val="003C6C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ato"/>
              <a:buNone/>
            </a:pPr>
            <a:r>
              <a:rPr lang="en" sz="299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Results –</a:t>
            </a:r>
            <a:r>
              <a:rPr lang="en" sz="299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Own SDM</a:t>
            </a:r>
            <a:r>
              <a:rPr lang="en" sz="299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effects</a:t>
            </a:r>
            <a:endParaRPr sz="299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ato"/>
              <a:buNone/>
            </a:pPr>
            <a:r>
              <a:rPr lang="en" sz="159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(Preliminary results submitted for publication)</a:t>
            </a:r>
            <a:endParaRPr sz="299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306150" y="3862325"/>
            <a:ext cx="8531700" cy="615600"/>
          </a:xfrm>
          <a:prstGeom prst="rect">
            <a:avLst/>
          </a:prstGeom>
          <a:solidFill>
            <a:srgbClr val="FDC7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 significant effects of own SDM on squid and anchovy landings.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Significant effects of own SDM on sardine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landings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for </a:t>
            </a:r>
            <a:r>
              <a:rPr lang="en" u="sng">
                <a:latin typeface="Lato"/>
                <a:ea typeface="Lato"/>
                <a:cs typeface="Lato"/>
                <a:sym typeface="Lato"/>
              </a:rPr>
              <a:t>almost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all fleet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segments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/port areas.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3204375" y="2748150"/>
            <a:ext cx="2740800" cy="603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3204475" y="1515850"/>
            <a:ext cx="2740800" cy="10125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/>
          <p:nvPr/>
        </p:nvSpPr>
        <p:spPr>
          <a:xfrm>
            <a:off x="1336450" y="772975"/>
            <a:ext cx="6075300" cy="427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0" y="1"/>
            <a:ext cx="9144000" cy="692700"/>
          </a:xfrm>
          <a:prstGeom prst="rect">
            <a:avLst/>
          </a:prstGeom>
          <a:solidFill>
            <a:srgbClr val="003C6C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ato"/>
              <a:buNone/>
            </a:pPr>
            <a:r>
              <a:rPr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Results – </a:t>
            </a:r>
            <a:r>
              <a:rPr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effect of the Pacific sardine closure</a:t>
            </a:r>
            <a:endParaRPr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ato"/>
              <a:buNone/>
            </a:pPr>
            <a:r>
              <a:rPr lang="en" sz="159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(Preliminary results submitted for publication)</a:t>
            </a:r>
            <a:endParaRPr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113" y="903476"/>
            <a:ext cx="5839963" cy="414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/>
          <p:nvPr/>
        </p:nvSpPr>
        <p:spPr>
          <a:xfrm>
            <a:off x="3080125" y="3529025"/>
            <a:ext cx="407100" cy="44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6846900" y="2631750"/>
            <a:ext cx="447300" cy="38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6602125" y="1056000"/>
            <a:ext cx="651900" cy="3867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325300" y="1116000"/>
            <a:ext cx="708000" cy="3867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6019275" y="3124800"/>
            <a:ext cx="576300" cy="6027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738925" y="4233950"/>
            <a:ext cx="576300" cy="4866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2163600" y="4233900"/>
            <a:ext cx="708000" cy="4866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